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63" r:id="rId2"/>
    <p:sldId id="262" r:id="rId3"/>
    <p:sldId id="291" r:id="rId4"/>
    <p:sldId id="293" r:id="rId5"/>
    <p:sldId id="296" r:id="rId6"/>
    <p:sldId id="299" r:id="rId7"/>
    <p:sldId id="294" r:id="rId8"/>
    <p:sldId id="256" r:id="rId9"/>
    <p:sldId id="257" r:id="rId10"/>
    <p:sldId id="300" r:id="rId11"/>
    <p:sldId id="301" r:id="rId12"/>
    <p:sldId id="258" r:id="rId13"/>
    <p:sldId id="260" r:id="rId14"/>
    <p:sldId id="259" r:id="rId15"/>
    <p:sldId id="295" r:id="rId16"/>
    <p:sldId id="297" r:id="rId17"/>
    <p:sldId id="298" r:id="rId18"/>
    <p:sldId id="261" r:id="rId19"/>
    <p:sldId id="272" r:id="rId20"/>
    <p:sldId id="273" r:id="rId21"/>
    <p:sldId id="270" r:id="rId22"/>
    <p:sldId id="266" r:id="rId23"/>
    <p:sldId id="268" r:id="rId24"/>
    <p:sldId id="275" r:id="rId25"/>
    <p:sldId id="269" r:id="rId26"/>
    <p:sldId id="274" r:id="rId27"/>
    <p:sldId id="284" r:id="rId28"/>
    <p:sldId id="289" r:id="rId29"/>
    <p:sldId id="288" r:id="rId30"/>
    <p:sldId id="279" r:id="rId31"/>
    <p:sldId id="278" r:id="rId32"/>
    <p:sldId id="280" r:id="rId33"/>
    <p:sldId id="281" r:id="rId34"/>
    <p:sldId id="287" r:id="rId35"/>
    <p:sldId id="304" r:id="rId36"/>
    <p:sldId id="305" r:id="rId37"/>
    <p:sldId id="328" r:id="rId3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77" autoAdjust="0"/>
  </p:normalViewPr>
  <p:slideViewPr>
    <p:cSldViewPr>
      <p:cViewPr varScale="1">
        <p:scale>
          <a:sx n="78" d="100"/>
          <a:sy n="78" d="100"/>
        </p:scale>
        <p:origin x="-11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BA577-6D5D-4C75-9A74-71FC6D02C0F8}" type="datetimeFigureOut">
              <a:rPr lang="es-CL" smtClean="0"/>
              <a:pPr/>
              <a:t>01-10-2014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8E2B1-DCCB-481D-9204-A75ED02B3757}" type="slidenum">
              <a:rPr lang="es-CL" smtClean="0"/>
              <a:pPr/>
              <a:t>‹Nº›</a:t>
            </a:fld>
            <a:endParaRPr lang="es-CL"/>
          </a:p>
        </p:txBody>
      </p:sp>
    </p:spTree>
    <p:extLst>
      <p:ext uri="{BB962C8B-B14F-4D97-AF65-F5344CB8AC3E}">
        <p14:creationId xmlns:p14="http://schemas.microsoft.com/office/powerpoint/2010/main" val="396964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E58E2B1-DCCB-481D-9204-A75ED02B3757}" type="slidenum">
              <a:rPr lang="es-CL" smtClean="0"/>
              <a:pPr/>
              <a:t>6</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19" name="18 Marcador de pie de página"/>
          <p:cNvSpPr>
            <a:spLocks noGrp="1"/>
          </p:cNvSpPr>
          <p:nvPr>
            <p:ph type="ftr" sz="quarter" idx="11"/>
          </p:nvPr>
        </p:nvSpPr>
        <p:spPr/>
        <p:txBody>
          <a:bodyPr/>
          <a:lstStyle/>
          <a:p>
            <a:endParaRPr lang="es-CL"/>
          </a:p>
        </p:txBody>
      </p:sp>
      <p:sp>
        <p:nvSpPr>
          <p:cNvPr id="27" name="26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18359E3-EACD-4684-91D6-FFC72A164715}"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F8ED2C6-0899-40DF-AA52-0B1757A34383}" type="datetimeFigureOut">
              <a:rPr lang="es-CL" smtClean="0"/>
              <a:pPr/>
              <a:t>01-10-2014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077200" y="6356350"/>
            <a:ext cx="609600" cy="365125"/>
          </a:xfrm>
        </p:spPr>
        <p:txBody>
          <a:bodyPr/>
          <a:lstStyle/>
          <a:p>
            <a:fld id="{818359E3-EACD-4684-91D6-FFC72A164715}" type="slidenum">
              <a:rPr lang="es-CL" smtClean="0"/>
              <a:pPr/>
              <a:t>‹Nº›</a:t>
            </a:fld>
            <a:endParaRPr lang="es-CL"/>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8ED2C6-0899-40DF-AA52-0B1757A34383}" type="datetimeFigureOut">
              <a:rPr lang="es-CL" smtClean="0"/>
              <a:pPr/>
              <a:t>01-10-2014</a:t>
            </a:fld>
            <a:endParaRPr lang="es-C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8359E3-EACD-4684-91D6-FFC72A164715}" type="slidenum">
              <a:rPr lang="es-CL" smtClean="0"/>
              <a:pPr/>
              <a:t>‹Nº›</a:t>
            </a:fld>
            <a:endParaRPr lang="es-CL"/>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b="1" dirty="0" smtClean="0"/>
              <a:t>CIRCUITOS CONVENCIONALES DE FLOTACION.</a:t>
            </a:r>
            <a:endParaRPr lang="es-CL" dirty="0" smtClean="0"/>
          </a:p>
          <a:p>
            <a:r>
              <a:rPr lang="es-CL" dirty="0" smtClean="0"/>
              <a:t>La flotación industrial es un proceso continuo, en el que las celdas están arregladas en serie formando un banco que por la calidad de sus concentrados, van a tomar el nombre de circuitos. Estos circuitos de flotación generalmente están constituidos de varias etapas, puesto que no es posible recuperar el mineral valioso y eliminar el mineral de ganga en forma simultánea en un solo paso, solo  de la manera en que se presenta en el siguiente diagrama</a:t>
            </a:r>
          </a:p>
          <a:p>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fontScale="77500" lnSpcReduction="20000"/>
          </a:bodyPr>
          <a:lstStyle/>
          <a:p>
            <a:r>
              <a:rPr lang="es-CL" dirty="0" smtClean="0"/>
              <a:t>Las funciones más importantes de las celdas de flotación son:</a:t>
            </a:r>
          </a:p>
          <a:p>
            <a:r>
              <a:rPr lang="es-CL" dirty="0" smtClean="0"/>
              <a:t> </a:t>
            </a:r>
          </a:p>
          <a:p>
            <a:r>
              <a:rPr lang="es-CL" dirty="0" smtClean="0"/>
              <a:t>	Mantener todas las partículas, aún las más gruesas o las más densas, en suspensión dentro de la pulpa. Para conseguir lo anterior, la pulpa debe ser mezclada o sometida a circulación dentro de la celda a altas velocidades, de modo de superar las velocidades de sedimentación de las partículas más gruesas.</a:t>
            </a:r>
          </a:p>
          <a:p>
            <a:r>
              <a:rPr lang="es-CL" dirty="0" smtClean="0"/>
              <a:t>	La aireación, que involucra la diseminación de finas burbujas de aire dentro de toda la celda.</a:t>
            </a:r>
          </a:p>
          <a:p>
            <a:r>
              <a:rPr lang="es-CL" dirty="0" smtClean="0"/>
              <a:t>   Promover  la  colisión  entre  las  partículas  de mineral  y  las  burbujas  de  aire,  con  la</a:t>
            </a:r>
          </a:p>
          <a:p>
            <a:r>
              <a:rPr lang="es-CL" dirty="0" smtClean="0"/>
              <a:t>finalidad de permitir la adhesión selectiva y el transporte de las partículas  de mineral deseado en la columna de espuma.</a:t>
            </a:r>
          </a:p>
          <a:p>
            <a:r>
              <a:rPr lang="es-CL" dirty="0" smtClean="0"/>
              <a:t>	Mantener la pulpa en condiciones de quietud, inmediatamente debajo de la columna de espuma. Las celdas se diseñan de modo de prevenir la turbulencia en las cercanías de la espuma, puesto que produce una pérdida de estabilidad de la espuma y baja la recuperación.</a:t>
            </a:r>
          </a:p>
          <a:p>
            <a:endParaRPr lang="es-C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Proveer un eficiente transporte de la pulpa alimentada a la celda y de la salida del concentrado y del relave desde el circuito.</a:t>
            </a:r>
          </a:p>
          <a:p>
            <a:r>
              <a:rPr lang="es-CL" dirty="0" smtClean="0"/>
              <a:t>	Proveer un mecanismo de control de: la profundidad de la pulpa y la profundidad de la columna de la espuma; la aireación de la celda e idealmente del grado de agitación de la pulpa.</a:t>
            </a:r>
          </a:p>
          <a:p>
            <a:endParaRPr lang="es-C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428596" y="1500174"/>
            <a:ext cx="7854696" cy="5000660"/>
          </a:xfrm>
        </p:spPr>
        <p:txBody>
          <a:bodyPr>
            <a:normAutofit/>
          </a:bodyPr>
          <a:lstStyle/>
          <a:p>
            <a:r>
              <a:rPr lang="es-CL" dirty="0" smtClean="0"/>
              <a:t>Como regla general, las cargas circulantes deben tener leyes similares a los flujos a los cuales se unen. Así mismo se pueden incluir una o varias etapas de remolienda, generalmente a los siguientes productos:</a:t>
            </a:r>
          </a:p>
          <a:p>
            <a:r>
              <a:rPr lang="es-CL" dirty="0" smtClean="0"/>
              <a:t>Concentrados de recuperación.</a:t>
            </a:r>
          </a:p>
          <a:p>
            <a:r>
              <a:rPr lang="es-CL" dirty="0" smtClean="0"/>
              <a:t>Relave de </a:t>
            </a:r>
            <a:r>
              <a:rPr lang="es-CL" dirty="0" err="1" smtClean="0"/>
              <a:t>recuperacion</a:t>
            </a:r>
            <a:r>
              <a:rPr lang="es-CL" dirty="0" smtClean="0"/>
              <a:t>.</a:t>
            </a:r>
          </a:p>
          <a:p>
            <a:r>
              <a:rPr lang="es-CL" dirty="0" smtClean="0"/>
              <a:t>Concentrado de depuración (</a:t>
            </a:r>
            <a:r>
              <a:rPr lang="es-CL" dirty="0" err="1" smtClean="0"/>
              <a:t>Scavenger</a:t>
            </a:r>
            <a:r>
              <a:rPr lang="es-CL" dirty="0" smtClean="0"/>
              <a:t>).</a:t>
            </a:r>
          </a:p>
          <a:p>
            <a:r>
              <a:rPr lang="es-CL" dirty="0" smtClean="0"/>
              <a:t>Relave de la primera limpieza.</a:t>
            </a:r>
          </a:p>
          <a:p>
            <a:endParaRPr lang="es-C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lnSpcReduction="10000"/>
          </a:bodyPr>
          <a:lstStyle/>
          <a:p>
            <a:r>
              <a:rPr lang="es-CL" dirty="0" smtClean="0"/>
              <a:t>En resumen, la disposición de las etapas de flotación en un circuito determinado, es uno de los aspectos más importantes en el estudio del diseño de una</a:t>
            </a:r>
          </a:p>
          <a:p>
            <a:r>
              <a:rPr lang="es-CL" dirty="0" smtClean="0"/>
              <a:t>Planta Concentradora </a:t>
            </a:r>
          </a:p>
          <a:p>
            <a:r>
              <a:rPr lang="es-CL" dirty="0" smtClean="0"/>
              <a:t>. Para este fin es muy común realizar un gran número de pruebas de laboratorio y planta piloto, estudiando las etapas de, recuperación, depuración limpieza y las remoliendas intermedias necesarias para obtener recuperaciones y leyes de concentrado adecuados para su tratamiento en fundición. Además estas pruebas permiten determinar datos tales como el tipo, fórmula y consumo de reactivos, su punto de adición, grado de molienda (grado de liberación) etc.</a:t>
            </a:r>
          </a:p>
          <a:p>
            <a:endParaRPr lang="es-C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La  columna  de  flotación  se  ha  constituido  en  uno  de  los  desarrollos  más destacados de los últimos tiempos en el campo de la concentración de minerales. Las celdas </a:t>
            </a:r>
            <a:r>
              <a:rPr lang="es-CL" dirty="0" err="1" smtClean="0"/>
              <a:t>columnares</a:t>
            </a:r>
            <a:r>
              <a:rPr lang="es-CL" dirty="0" smtClean="0"/>
              <a:t> resultan especialmente atractivas en circuitos de limpieza, ya que es posible efectuar en una sola etapa, varias de estas etapas que anteriormente se realizaban en celdas mecánicas convencionales. Esto hace posible el uso de circuitos más simples y fáciles de controlar</a:t>
            </a:r>
            <a:endParaRPr lang="es-C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La columna de flotación</a:t>
            </a:r>
            <a:endParaRPr lang="es-CL" dirty="0"/>
          </a:p>
        </p:txBody>
      </p:sp>
      <p:sp>
        <p:nvSpPr>
          <p:cNvPr id="3" name="2 Subtítulo"/>
          <p:cNvSpPr>
            <a:spLocks noGrp="1"/>
          </p:cNvSpPr>
          <p:nvPr>
            <p:ph type="subTitle" idx="1"/>
          </p:nvPr>
        </p:nvSpPr>
        <p:spPr>
          <a:xfrm>
            <a:off x="533400" y="1500174"/>
            <a:ext cx="7854696" cy="5000660"/>
          </a:xfrm>
        </p:spPr>
        <p:txBody>
          <a:bodyPr/>
          <a:lstStyle/>
          <a:p>
            <a:endParaRPr lang="es-CL" dirty="0"/>
          </a:p>
        </p:txBody>
      </p:sp>
      <p:pic>
        <p:nvPicPr>
          <p:cNvPr id="38913" name="Picture 1"/>
          <p:cNvPicPr>
            <a:picLocks noChangeAspect="1" noChangeArrowheads="1"/>
          </p:cNvPicPr>
          <p:nvPr/>
        </p:nvPicPr>
        <p:blipFill>
          <a:blip r:embed="rId2"/>
          <a:srcRect/>
          <a:stretch>
            <a:fillRect/>
          </a:stretch>
        </p:blipFill>
        <p:spPr bwMode="auto">
          <a:xfrm>
            <a:off x="500034" y="1428736"/>
            <a:ext cx="8001056" cy="507209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0100" y="0"/>
            <a:ext cx="7753376" cy="1214422"/>
          </a:xfrm>
        </p:spPr>
        <p:txBody>
          <a:bodyPr>
            <a:normAutofit/>
          </a:bodyPr>
          <a:lstStyle/>
          <a:p>
            <a:r>
              <a:rPr lang="es-CL" sz="3200" dirty="0" smtClean="0"/>
              <a:t>Circuito de flotación sin columna de flotación </a:t>
            </a:r>
            <a:endParaRPr lang="es-CL" sz="3200" dirty="0"/>
          </a:p>
        </p:txBody>
      </p:sp>
      <p:sp>
        <p:nvSpPr>
          <p:cNvPr id="3" name="2 Subtítulo"/>
          <p:cNvSpPr>
            <a:spLocks noGrp="1"/>
          </p:cNvSpPr>
          <p:nvPr>
            <p:ph type="subTitle" idx="1"/>
          </p:nvPr>
        </p:nvSpPr>
        <p:spPr>
          <a:xfrm>
            <a:off x="533400" y="1500174"/>
            <a:ext cx="7854696" cy="5000660"/>
          </a:xfrm>
        </p:spPr>
        <p:txBody>
          <a:bodyPr/>
          <a:lstStyle/>
          <a:p>
            <a:endParaRPr lang="es-CL" dirty="0"/>
          </a:p>
        </p:txBody>
      </p:sp>
      <p:pic>
        <p:nvPicPr>
          <p:cNvPr id="36865" name="Picture 1"/>
          <p:cNvPicPr>
            <a:picLocks noChangeAspect="1" noChangeArrowheads="1"/>
          </p:cNvPicPr>
          <p:nvPr/>
        </p:nvPicPr>
        <p:blipFill>
          <a:blip r:embed="rId2"/>
          <a:srcRect/>
          <a:stretch>
            <a:fillRect/>
          </a:stretch>
        </p:blipFill>
        <p:spPr bwMode="auto">
          <a:xfrm>
            <a:off x="642910" y="1428736"/>
            <a:ext cx="8286808" cy="515568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normAutofit/>
          </a:bodyPr>
          <a:lstStyle/>
          <a:p>
            <a:r>
              <a:rPr lang="es-CL" sz="2800" dirty="0" smtClean="0"/>
              <a:t>Circuito de flotación con columna de flotación en la etapa </a:t>
            </a:r>
            <a:r>
              <a:rPr lang="es-CL" sz="2800" dirty="0" err="1" smtClean="0"/>
              <a:t>cleaner</a:t>
            </a:r>
            <a:endParaRPr lang="es-CL" sz="2800" dirty="0"/>
          </a:p>
        </p:txBody>
      </p:sp>
      <p:sp>
        <p:nvSpPr>
          <p:cNvPr id="3" name="2 Subtítulo"/>
          <p:cNvSpPr>
            <a:spLocks noGrp="1"/>
          </p:cNvSpPr>
          <p:nvPr>
            <p:ph type="subTitle" idx="1"/>
          </p:nvPr>
        </p:nvSpPr>
        <p:spPr>
          <a:xfrm>
            <a:off x="533400" y="1500174"/>
            <a:ext cx="7854696" cy="5000660"/>
          </a:xfrm>
        </p:spPr>
        <p:txBody>
          <a:bodyPr/>
          <a:lstStyle/>
          <a:p>
            <a:endParaRPr lang="es-CL" dirty="0"/>
          </a:p>
        </p:txBody>
      </p:sp>
      <p:pic>
        <p:nvPicPr>
          <p:cNvPr id="35841" name="Picture 1"/>
          <p:cNvPicPr>
            <a:picLocks noChangeAspect="1" noChangeArrowheads="1"/>
          </p:cNvPicPr>
          <p:nvPr/>
        </p:nvPicPr>
        <p:blipFill>
          <a:blip r:embed="rId2"/>
          <a:srcRect/>
          <a:stretch>
            <a:fillRect/>
          </a:stretch>
        </p:blipFill>
        <p:spPr bwMode="auto">
          <a:xfrm>
            <a:off x="285720" y="1285860"/>
            <a:ext cx="8143932" cy="519588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fontScale="77500" lnSpcReduction="20000"/>
          </a:bodyPr>
          <a:lstStyle/>
          <a:p>
            <a:r>
              <a:rPr lang="es-CL" b="1" dirty="0" smtClean="0"/>
              <a:t>FLOTACIÓN COLUMNAR</a:t>
            </a:r>
            <a:endParaRPr lang="es-CL" dirty="0" smtClean="0"/>
          </a:p>
          <a:p>
            <a:r>
              <a:rPr lang="es-CL" b="1" dirty="0" smtClean="0"/>
              <a:t>INTRODUCCION</a:t>
            </a:r>
            <a:endParaRPr lang="es-CL" dirty="0" smtClean="0"/>
          </a:p>
          <a:p>
            <a:r>
              <a:rPr lang="es-CL" dirty="0" smtClean="0"/>
              <a:t>La celda columna es un tipo de máquina que pertenece a las celdas neumáticas, la cuál en </a:t>
            </a:r>
            <a:r>
              <a:rPr lang="es-CL" dirty="0" smtClean="0"/>
              <a:t>la actualidad </a:t>
            </a:r>
            <a:r>
              <a:rPr lang="es-CL" dirty="0" smtClean="0"/>
              <a:t>tiene un gran potencial de aplicación en el procesamiento de minerales, cuyo diagrama </a:t>
            </a:r>
            <a:r>
              <a:rPr lang="es-CL" dirty="0" err="1" smtClean="0"/>
              <a:t>sepresenta</a:t>
            </a:r>
            <a:r>
              <a:rPr lang="es-CL" dirty="0" smtClean="0"/>
              <a:t> en la figura </a:t>
            </a:r>
          </a:p>
          <a:p>
            <a:r>
              <a:rPr lang="es-CL" b="1" dirty="0" smtClean="0"/>
              <a:t>HISTORIA DE LAS CELDAS COLUMNA</a:t>
            </a:r>
            <a:endParaRPr lang="es-CL" dirty="0" smtClean="0"/>
          </a:p>
          <a:p>
            <a:r>
              <a:rPr lang="es-CL" dirty="0" smtClean="0"/>
              <a:t>El desarrollo de las celdas columna empezó en 1910 y fue por primera vez probada </a:t>
            </a:r>
            <a:r>
              <a:rPr lang="es-CL" dirty="0" smtClean="0"/>
              <a:t>comercialmente en </a:t>
            </a:r>
            <a:r>
              <a:rPr lang="es-CL" dirty="0" smtClean="0"/>
              <a:t>1915 en </a:t>
            </a:r>
            <a:r>
              <a:rPr lang="es-CL" dirty="0" err="1" smtClean="0"/>
              <a:t>Inspiration</a:t>
            </a:r>
            <a:r>
              <a:rPr lang="es-CL" dirty="0" smtClean="0"/>
              <a:t> </a:t>
            </a:r>
            <a:r>
              <a:rPr lang="es-CL" dirty="0" err="1" smtClean="0"/>
              <a:t>Copper</a:t>
            </a:r>
            <a:r>
              <a:rPr lang="es-CL" dirty="0" smtClean="0"/>
              <a:t> </a:t>
            </a:r>
            <a:r>
              <a:rPr lang="es-CL" dirty="0" err="1" smtClean="0"/>
              <a:t>Company</a:t>
            </a:r>
            <a:r>
              <a:rPr lang="es-CL" dirty="0" smtClean="0"/>
              <a:t>. Sin embargo, este temprano diseño no tuvo éxito </a:t>
            </a:r>
            <a:r>
              <a:rPr lang="es-CL" dirty="0" smtClean="0"/>
              <a:t>comercial por </a:t>
            </a:r>
            <a:r>
              <a:rPr lang="es-CL" dirty="0" smtClean="0"/>
              <a:t>haberse plagado por la sedimentación de sólidos en el distribuidor de aire. En un intento </a:t>
            </a:r>
            <a:r>
              <a:rPr lang="es-CL" dirty="0" smtClean="0"/>
              <a:t>de superar </a:t>
            </a:r>
            <a:r>
              <a:rPr lang="es-CL" dirty="0" smtClean="0"/>
              <a:t>el problema de sedimentación de sólidos </a:t>
            </a:r>
            <a:r>
              <a:rPr lang="es-CL" dirty="0" err="1" smtClean="0"/>
              <a:t>Sinkovich</a:t>
            </a:r>
            <a:r>
              <a:rPr lang="es-CL" dirty="0" smtClean="0"/>
              <a:t> en 1952, usó una celda columna con </a:t>
            </a:r>
            <a:r>
              <a:rPr lang="es-CL" dirty="0" smtClean="0"/>
              <a:t>un agitador </a:t>
            </a:r>
            <a:r>
              <a:rPr lang="es-CL" dirty="0" smtClean="0"/>
              <a:t>de baja velocidad instalada cerca a la base de la unidad. En los años de 1960 </a:t>
            </a:r>
            <a:r>
              <a:rPr lang="es-CL" dirty="0" err="1" smtClean="0"/>
              <a:t>Bostin</a:t>
            </a:r>
            <a:r>
              <a:rPr lang="es-CL" dirty="0" smtClean="0"/>
              <a:t> </a:t>
            </a:r>
            <a:r>
              <a:rPr lang="es-CL" dirty="0" err="1" smtClean="0"/>
              <a:t>yWheeler</a:t>
            </a:r>
            <a:r>
              <a:rPr lang="es-CL" dirty="0" smtClean="0"/>
              <a:t> (</a:t>
            </a:r>
            <a:r>
              <a:rPr lang="es-CL" dirty="0" err="1" smtClean="0"/>
              <a:t>Anon</a:t>
            </a:r>
            <a:r>
              <a:rPr lang="es-CL" dirty="0" smtClean="0"/>
              <a:t>, 1965) desarrollaron y patentaron el diseño corriente de incorporación de agua </a:t>
            </a:r>
            <a:r>
              <a:rPr lang="es-CL" dirty="0" smtClean="0"/>
              <a:t>de lavado </a:t>
            </a:r>
            <a:r>
              <a:rPr lang="es-CL" dirty="0" smtClean="0"/>
              <a:t>a la celda columna para suprimir la recuperación de ganga</a:t>
            </a:r>
            <a:r>
              <a:rPr lang="es-CL" dirty="0" smtClean="0"/>
              <a:t>.</a:t>
            </a:r>
            <a:endParaRPr lang="es-CL" dirty="0" smtClean="0"/>
          </a:p>
          <a:p>
            <a:endParaRPr lang="es-C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142984"/>
          </a:xfrm>
        </p:spPr>
        <p:txBody>
          <a:bodyPr>
            <a:normAutofit fontScale="90000"/>
          </a:bodyPr>
          <a:lstStyle/>
          <a:p>
            <a:r>
              <a:rPr lang="es-CL" dirty="0" smtClean="0"/>
              <a:t>Esquema de una Celda columna</a:t>
            </a:r>
            <a:endParaRPr lang="es-CL" dirty="0"/>
          </a:p>
        </p:txBody>
      </p:sp>
      <p:sp>
        <p:nvSpPr>
          <p:cNvPr id="3" name="2 Subtítulo"/>
          <p:cNvSpPr>
            <a:spLocks noGrp="1"/>
          </p:cNvSpPr>
          <p:nvPr>
            <p:ph type="subTitle" idx="1"/>
          </p:nvPr>
        </p:nvSpPr>
        <p:spPr>
          <a:xfrm>
            <a:off x="533400" y="1500174"/>
            <a:ext cx="7854696" cy="5357826"/>
          </a:xfrm>
        </p:spPr>
        <p:txBody>
          <a:bodyPr/>
          <a:lstStyle/>
          <a:p>
            <a:endParaRPr lang="es-CL" dirty="0"/>
          </a:p>
        </p:txBody>
      </p:sp>
      <p:pic>
        <p:nvPicPr>
          <p:cNvPr id="1026" name="Picture 2" descr="http://htmlimg3.scribdassets.com/8l2qr65mps116t72/images/27-b6ab244a57.jpg"/>
          <p:cNvPicPr>
            <a:picLocks noChangeAspect="1" noChangeArrowheads="1"/>
          </p:cNvPicPr>
          <p:nvPr/>
        </p:nvPicPr>
        <p:blipFill>
          <a:blip r:embed="rId2"/>
          <a:srcRect/>
          <a:stretch>
            <a:fillRect/>
          </a:stretch>
        </p:blipFill>
        <p:spPr bwMode="auto">
          <a:xfrm>
            <a:off x="928662" y="1484784"/>
            <a:ext cx="7387754" cy="48636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Las etapas que se puede encontrar en algún circuito de flotación son:</a:t>
            </a:r>
          </a:p>
          <a:p>
            <a:r>
              <a:rPr lang="es-CL" dirty="0" smtClean="0"/>
              <a:t>1. Etapa de flotación de Recuperación (</a:t>
            </a:r>
            <a:r>
              <a:rPr lang="es-CL" dirty="0" err="1" smtClean="0"/>
              <a:t>Rougher</a:t>
            </a:r>
            <a:r>
              <a:rPr lang="es-CL" dirty="0" smtClean="0"/>
              <a:t>)</a:t>
            </a:r>
          </a:p>
          <a:p>
            <a:endParaRPr lang="es-CL" dirty="0" smtClean="0"/>
          </a:p>
          <a:p>
            <a:r>
              <a:rPr lang="es-CL" dirty="0" smtClean="0"/>
              <a:t>2. Etapa de flotación Depuradora (</a:t>
            </a:r>
            <a:r>
              <a:rPr lang="es-CL" dirty="0" err="1" smtClean="0"/>
              <a:t>Scanvenger</a:t>
            </a:r>
            <a:r>
              <a:rPr lang="es-CL" dirty="0" smtClean="0"/>
              <a:t>)</a:t>
            </a:r>
          </a:p>
          <a:p>
            <a:endParaRPr lang="es-CL" dirty="0" smtClean="0"/>
          </a:p>
          <a:p>
            <a:r>
              <a:rPr lang="es-CL" dirty="0" smtClean="0"/>
              <a:t>3. Etapa de flotación limpieza (</a:t>
            </a:r>
            <a:r>
              <a:rPr lang="es-CL" dirty="0" err="1" smtClean="0"/>
              <a:t>Cleaner</a:t>
            </a:r>
            <a:r>
              <a:rPr lang="es-CL" dirty="0" smtClean="0"/>
              <a:t>)</a:t>
            </a:r>
          </a:p>
          <a:p>
            <a:endParaRPr lang="es-CL" dirty="0" smtClean="0"/>
          </a:p>
          <a:p>
            <a:r>
              <a:rPr lang="es-CL" dirty="0" smtClean="0"/>
              <a:t>4. Etapa de flotación Re-limpieza (Re-</a:t>
            </a:r>
            <a:r>
              <a:rPr lang="es-CL" dirty="0" err="1" smtClean="0"/>
              <a:t>cleaner</a:t>
            </a:r>
            <a:r>
              <a:rPr lang="es-CL" dirty="0" smtClean="0"/>
              <a:t>) </a:t>
            </a:r>
            <a:br>
              <a:rPr lang="es-CL" dirty="0" smtClean="0"/>
            </a:br>
            <a:endParaRPr 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Hay  tres  aspectos  en  el  diseño  que  distinguen  las  columnas  de  flotación  de  las  celdas mecánicas:</a:t>
            </a:r>
          </a:p>
          <a:p>
            <a:r>
              <a:rPr lang="es-CL" dirty="0" smtClean="0"/>
              <a:t> </a:t>
            </a:r>
          </a:p>
          <a:p>
            <a:r>
              <a:rPr lang="es-CL" dirty="0" smtClean="0"/>
              <a:t>El agua de lavado (adicionada al tope de la columna).</a:t>
            </a:r>
          </a:p>
          <a:p>
            <a:r>
              <a:rPr lang="es-CL" dirty="0" smtClean="0"/>
              <a:t>La ausencia de agitación mecánica.</a:t>
            </a:r>
          </a:p>
          <a:p>
            <a:r>
              <a:rPr lang="es-CL" dirty="0" smtClean="0"/>
              <a:t>El sistema de generación de burbujas de aire</a:t>
            </a:r>
            <a:r>
              <a:rPr lang="es-CL" i="1" dirty="0" smtClean="0"/>
              <a:t>.</a:t>
            </a:r>
            <a:endParaRPr lang="es-CL" dirty="0" smtClean="0"/>
          </a:p>
          <a:p>
            <a:endParaRPr lang="es-C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Las variables operacionales más importantes de una columna de flotación son las siguientes :</a:t>
            </a:r>
          </a:p>
          <a:p>
            <a:r>
              <a:rPr lang="es-CL" dirty="0" smtClean="0"/>
              <a:t> </a:t>
            </a:r>
          </a:p>
          <a:p>
            <a:r>
              <a:rPr lang="es-CL" dirty="0" smtClean="0"/>
              <a:t>Flujo de aire.</a:t>
            </a:r>
          </a:p>
          <a:p>
            <a:r>
              <a:rPr lang="es-CL" dirty="0" smtClean="0"/>
              <a:t>Agua de lavado.</a:t>
            </a:r>
          </a:p>
          <a:p>
            <a:r>
              <a:rPr lang="es-CL" dirty="0" smtClean="0"/>
              <a:t>Altura de la espuma.</a:t>
            </a:r>
          </a:p>
          <a:p>
            <a:r>
              <a:rPr lang="es-CL" dirty="0" smtClean="0"/>
              <a:t>Tiempo de residencia de la pulpa.</a:t>
            </a:r>
          </a:p>
          <a:p>
            <a:r>
              <a:rPr lang="es-CL" dirty="0" err="1" smtClean="0"/>
              <a:t>Bias</a:t>
            </a:r>
            <a:r>
              <a:rPr lang="es-CL" dirty="0" smtClean="0"/>
              <a:t>  y control.</a:t>
            </a:r>
          </a:p>
          <a:p>
            <a:r>
              <a:rPr lang="es-CL" dirty="0" smtClean="0"/>
              <a:t>Porcentaje de sólidos en la alimentación.</a:t>
            </a:r>
          </a:p>
          <a:p>
            <a:r>
              <a:rPr lang="es-CL" dirty="0" smtClean="0"/>
              <a:t> </a:t>
            </a:r>
          </a:p>
          <a:p>
            <a:endParaRPr lang="es-C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Terminología</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err="1" smtClean="0"/>
              <a:t>Bias</a:t>
            </a:r>
            <a:r>
              <a:rPr lang="es-CL" dirty="0" smtClean="0"/>
              <a:t> </a:t>
            </a:r>
          </a:p>
          <a:p>
            <a:r>
              <a:rPr lang="es-CL" dirty="0" smtClean="0"/>
              <a:t>, es la relación que hay entre el flujo de relave y el flujo de alimentación. En una celda convencional esta relación es menor que la unidad (</a:t>
            </a:r>
            <a:r>
              <a:rPr lang="es-CL" dirty="0" err="1" smtClean="0"/>
              <a:t>Bias</a:t>
            </a:r>
            <a:r>
              <a:rPr lang="es-CL" dirty="0" smtClean="0"/>
              <a:t> negativo) y en la celda columna es igual o mayor a la unidad (</a:t>
            </a:r>
            <a:r>
              <a:rPr lang="es-CL" dirty="0" err="1" smtClean="0"/>
              <a:t>Bias</a:t>
            </a:r>
            <a:r>
              <a:rPr lang="es-CL" dirty="0" smtClean="0"/>
              <a:t> positivo) y esto se debe a la adición de agua en lugar sobre o debajo del rebose de la celda</a:t>
            </a:r>
          </a:p>
          <a:p>
            <a:endParaRPr lang="es-C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Columna de Flotación</a:t>
            </a:r>
            <a:endParaRPr lang="es-CL" dirty="0"/>
          </a:p>
        </p:txBody>
      </p:sp>
      <p:sp>
        <p:nvSpPr>
          <p:cNvPr id="3" name="2 Subtítulo"/>
          <p:cNvSpPr>
            <a:spLocks noGrp="1"/>
          </p:cNvSpPr>
          <p:nvPr>
            <p:ph type="subTitle" idx="1"/>
          </p:nvPr>
        </p:nvSpPr>
        <p:spPr>
          <a:xfrm>
            <a:off x="533400" y="1500174"/>
            <a:ext cx="7854696" cy="5000660"/>
          </a:xfrm>
        </p:spPr>
        <p:txBody>
          <a:bodyPr>
            <a:normAutofit fontScale="85000" lnSpcReduction="10000"/>
          </a:bodyPr>
          <a:lstStyle/>
          <a:p>
            <a:r>
              <a:rPr lang="es-CL" b="1" dirty="0" smtClean="0"/>
              <a:t>PRINCIPIO DE FUNCIONAMIENTO Y OPERACIÓN.</a:t>
            </a:r>
            <a:endParaRPr lang="es-CL" dirty="0" smtClean="0"/>
          </a:p>
          <a:p>
            <a:r>
              <a:rPr lang="es-CL" dirty="0" smtClean="0"/>
              <a:t>Los canadienses: Pierre </a:t>
            </a:r>
            <a:r>
              <a:rPr lang="es-CL" dirty="0" err="1" smtClean="0"/>
              <a:t>Boutin</a:t>
            </a:r>
            <a:r>
              <a:rPr lang="es-CL" dirty="0" smtClean="0"/>
              <a:t>, Remy </a:t>
            </a:r>
            <a:r>
              <a:rPr lang="es-CL" dirty="0" err="1" smtClean="0"/>
              <a:t>Tremblay</a:t>
            </a:r>
            <a:r>
              <a:rPr lang="es-CL" dirty="0" smtClean="0"/>
              <a:t> y Don </a:t>
            </a:r>
            <a:r>
              <a:rPr lang="es-CL" dirty="0" err="1" smtClean="0"/>
              <a:t>Wheeler</a:t>
            </a:r>
            <a:r>
              <a:rPr lang="es-CL" dirty="0" smtClean="0"/>
              <a:t>, introdujeron la celda columna, por la década del 60 con el objeto de procesar minerales finos y aplicarlos en las etapas de limpieza de los circuitos de flotación, varias Compañías Mineras productoras de cobre y molibdeno lo adoptaron para la etapa de separación y limpieza con resultados muy alentadores, probándose posteriormente en las etapas de </a:t>
            </a:r>
            <a:r>
              <a:rPr lang="es-CL" dirty="0" err="1" smtClean="0"/>
              <a:t>relimpieza</a:t>
            </a:r>
            <a:r>
              <a:rPr lang="es-CL" dirty="0" smtClean="0"/>
              <a:t> y </a:t>
            </a:r>
            <a:r>
              <a:rPr lang="es-CL" dirty="0" err="1" smtClean="0"/>
              <a:t>rougher</a:t>
            </a:r>
            <a:r>
              <a:rPr lang="es-CL" dirty="0" smtClean="0"/>
              <a:t>, en algunos casos con éxito: Plomo, Zinc, Oro y </a:t>
            </a:r>
            <a:r>
              <a:rPr lang="es-CL" dirty="0" err="1" smtClean="0"/>
              <a:t>Carbón.Una</a:t>
            </a:r>
            <a:r>
              <a:rPr lang="es-CL" dirty="0" smtClean="0"/>
              <a:t> celda columna, tal como se muestra en la figura. es de sección circular, cuadrada o rectangular, en la que la pulpa acondicionada se alimenta un tercio o un cuarto de distancia desde el rebose de la celda, el aire es introducido o inyectado a través de los difusores que se encuentran cerca a la base y el agua de lavado ingresa a través de una especie de ducha de 3 a 6 pulgadas sobre o debajo del rebose de la celda</a:t>
            </a:r>
          </a:p>
          <a:p>
            <a:endParaRPr lang="es-C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Columna de Flotación</a:t>
            </a:r>
            <a:endParaRPr lang="es-CL" dirty="0"/>
          </a:p>
        </p:txBody>
      </p:sp>
      <p:sp>
        <p:nvSpPr>
          <p:cNvPr id="3" name="2 Subtítulo"/>
          <p:cNvSpPr>
            <a:spLocks noGrp="1"/>
          </p:cNvSpPr>
          <p:nvPr>
            <p:ph type="subTitle" idx="1"/>
          </p:nvPr>
        </p:nvSpPr>
        <p:spPr>
          <a:xfrm>
            <a:off x="533400" y="1500174"/>
            <a:ext cx="7854696" cy="5000660"/>
          </a:xfrm>
        </p:spPr>
        <p:txBody>
          <a:bodyPr/>
          <a:lstStyle/>
          <a:p>
            <a:endParaRPr lang="es-CL" dirty="0"/>
          </a:p>
        </p:txBody>
      </p:sp>
      <p:pic>
        <p:nvPicPr>
          <p:cNvPr id="29698" name="Picture 2"/>
          <p:cNvPicPr>
            <a:picLocks noChangeAspect="1" noChangeArrowheads="1"/>
          </p:cNvPicPr>
          <p:nvPr/>
        </p:nvPicPr>
        <p:blipFill>
          <a:blip r:embed="rId2"/>
          <a:srcRect/>
          <a:stretch>
            <a:fillRect/>
          </a:stretch>
        </p:blipFill>
        <p:spPr bwMode="auto">
          <a:xfrm>
            <a:off x="1214414" y="2071678"/>
            <a:ext cx="6524625" cy="40100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8610600" cy="1214422"/>
          </a:xfrm>
        </p:spPr>
        <p:txBody>
          <a:bodyPr>
            <a:normAutofit/>
          </a:bodyPr>
          <a:lstStyle/>
          <a:p>
            <a:pPr algn="ctr"/>
            <a:r>
              <a:rPr lang="es-CL" dirty="0" smtClean="0"/>
              <a:t>Columna de Flotación</a:t>
            </a:r>
            <a:endParaRPr lang="es-CL" dirty="0"/>
          </a:p>
        </p:txBody>
      </p:sp>
      <p:sp>
        <p:nvSpPr>
          <p:cNvPr id="3" name="2 Subtítulo"/>
          <p:cNvSpPr>
            <a:spLocks noGrp="1"/>
          </p:cNvSpPr>
          <p:nvPr>
            <p:ph type="subTitle" idx="1"/>
          </p:nvPr>
        </p:nvSpPr>
        <p:spPr>
          <a:xfrm>
            <a:off x="533400" y="1071546"/>
            <a:ext cx="7854696" cy="5429288"/>
          </a:xfrm>
        </p:spPr>
        <p:txBody>
          <a:bodyPr>
            <a:normAutofit fontScale="77500" lnSpcReduction="20000"/>
          </a:bodyPr>
          <a:lstStyle/>
          <a:p>
            <a:r>
              <a:rPr lang="es-CL" dirty="0" smtClean="0"/>
              <a:t>Funcionamiento de una columna.</a:t>
            </a:r>
          </a:p>
          <a:p>
            <a:r>
              <a:rPr lang="es-CL" dirty="0" smtClean="0"/>
              <a:t>Las partículas de mineral contenidas en la pulpa tropiezan con una nube ascendente de burbujas de aire y son llevadas hasta el rebose, pero estas al pasar por encima del punto de alimentación, se encuentran con un flujo suave descendente de agua fresca que lava las partículas de mineral no valioso (ganga) adheridas a ellas. El concentrado de este modo, emerge por el rebose de la celda y los relaves se descargan por la parte inferior de la celda. El proceso de colección en una celda columna se sustenta en el hecho de que las partículas minerales de la especie valiosa y ganga están moviéndose en sentido contrario a la nube de burbujas, lo cual puede explicarse en dos patrones de flujo en contracorriente:1. Un flujo descendente de partículas de mineral y burbujas ascendentes en la zona de colección,. Burbujas ascendentes y un flujo descendente de agua de lavado en la zona de limpieza .Se dice que una celda opera con </a:t>
            </a:r>
            <a:r>
              <a:rPr lang="es-CL" dirty="0" err="1" smtClean="0"/>
              <a:t>bias</a:t>
            </a:r>
            <a:r>
              <a:rPr lang="es-CL" dirty="0" smtClean="0"/>
              <a:t> negativo y </a:t>
            </a:r>
            <a:r>
              <a:rPr lang="es-CL" dirty="0" err="1" smtClean="0"/>
              <a:t>bias</a:t>
            </a:r>
            <a:r>
              <a:rPr lang="es-CL" dirty="0" smtClean="0"/>
              <a:t> positivo, veamos entonces en </a:t>
            </a:r>
          </a:p>
          <a:p>
            <a:r>
              <a:rPr lang="es-CL" dirty="0" smtClean="0"/>
              <a:t>que consiste cada situación:</a:t>
            </a:r>
          </a:p>
          <a:p>
            <a:r>
              <a:rPr lang="es-CL" dirty="0" smtClean="0"/>
              <a:t/>
            </a:r>
            <a:br>
              <a:rPr lang="es-CL" dirty="0" smtClean="0"/>
            </a:br>
            <a:endParaRPr lang="es-C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lnSpcReduction="10000"/>
          </a:bodyPr>
          <a:lstStyle/>
          <a:p>
            <a:r>
              <a:rPr lang="es-CL" dirty="0" smtClean="0"/>
              <a:t>Operación con </a:t>
            </a:r>
            <a:r>
              <a:rPr lang="es-CL" dirty="0" err="1" smtClean="0"/>
              <a:t>bias</a:t>
            </a:r>
            <a:r>
              <a:rPr lang="es-CL" dirty="0" smtClean="0"/>
              <a:t> negativo                      </a:t>
            </a:r>
          </a:p>
          <a:p>
            <a:r>
              <a:rPr lang="es-CL" dirty="0" smtClean="0"/>
              <a:t>, en este régimen, el flujo de alimentación es siempre mayor que el flujo de relaves, causando exceso de volumen para su rebosada como concentrado. Ello indica </a:t>
            </a:r>
            <a:r>
              <a:rPr lang="es-CL" dirty="0" err="1" smtClean="0"/>
              <a:t>que,alguna</a:t>
            </a:r>
            <a:r>
              <a:rPr lang="es-CL" dirty="0" smtClean="0"/>
              <a:t> cantidad de agua del alimento va al concentrado, lo cual da un producto de baja ley.</a:t>
            </a:r>
          </a:p>
          <a:p>
            <a:r>
              <a:rPr lang="es-CL" dirty="0" smtClean="0"/>
              <a:t>Operación con </a:t>
            </a:r>
            <a:r>
              <a:rPr lang="es-CL" dirty="0" err="1" smtClean="0"/>
              <a:t>bias</a:t>
            </a:r>
            <a:r>
              <a:rPr lang="es-CL" dirty="0" smtClean="0"/>
              <a:t> positivo                      </a:t>
            </a:r>
          </a:p>
          <a:p>
            <a:r>
              <a:rPr lang="es-CL" dirty="0" smtClean="0"/>
              <a:t>en este caso el flujo de relave es mayor al flujo de alimentación  dando como resultado un producto de mayor calidad, es decir, de más alta ley debido a la menor cantidad de ganga                                                              .      </a:t>
            </a:r>
          </a:p>
          <a:p>
            <a:endParaRPr lang="es-C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fontScale="92500" lnSpcReduction="20000"/>
          </a:bodyPr>
          <a:lstStyle/>
          <a:p>
            <a:r>
              <a:rPr lang="es-CL" b="1" dirty="0" smtClean="0"/>
              <a:t>Celdas neumáticas</a:t>
            </a:r>
            <a:endParaRPr lang="es-CL" dirty="0" smtClean="0"/>
          </a:p>
          <a:p>
            <a:r>
              <a:rPr lang="es-CL" dirty="0" smtClean="0"/>
              <a:t> </a:t>
            </a:r>
          </a:p>
          <a:p>
            <a:r>
              <a:rPr lang="es-CL" dirty="0" smtClean="0"/>
              <a:t>La tecnología de flotación neumática ha tenido un gran desarrollo desde los años 20 hasta los nuevos diseños propuestos por el Dr. </a:t>
            </a:r>
            <a:r>
              <a:rPr lang="es-CL" dirty="0" err="1" smtClean="0"/>
              <a:t>Rainer</a:t>
            </a:r>
            <a:r>
              <a:rPr lang="es-CL" dirty="0" smtClean="0"/>
              <a:t> </a:t>
            </a:r>
            <a:r>
              <a:rPr lang="es-CL" dirty="0" err="1" smtClean="0"/>
              <a:t>Imhof</a:t>
            </a:r>
            <a:r>
              <a:rPr lang="es-CL" dirty="0" smtClean="0"/>
              <a:t>, en Alemania. Básicamente, introduce la desagregación operacional de la flotación, es decir, un control sobre las condiciones de alimentación, interacción partícula/burbuja, y la separación del concentrado y el relave.</a:t>
            </a:r>
          </a:p>
          <a:p>
            <a:r>
              <a:rPr lang="es-CL" dirty="0" smtClean="0"/>
              <a:t>Los últimos aportes a la flotación neumática, han sido realizados por el Dr. </a:t>
            </a:r>
            <a:r>
              <a:rPr lang="es-CL" dirty="0" err="1" smtClean="0"/>
              <a:t>Imhof</a:t>
            </a:r>
            <a:r>
              <a:rPr lang="es-CL" dirty="0" smtClean="0"/>
              <a:t>, quien a través de sus diseños comerciales </a:t>
            </a:r>
            <a:r>
              <a:rPr lang="es-CL" dirty="0" err="1" smtClean="0"/>
              <a:t>Ekoflot</a:t>
            </a:r>
            <a:r>
              <a:rPr lang="es-CL" dirty="0" smtClean="0"/>
              <a:t> y </a:t>
            </a:r>
            <a:r>
              <a:rPr lang="es-CL" dirty="0" err="1" smtClean="0"/>
              <a:t>Ekoflot</a:t>
            </a:r>
            <a:r>
              <a:rPr lang="es-CL" dirty="0" smtClean="0"/>
              <a:t> V, ha generado un avance importante en el mercado productivo, en aplicaciones industriales no metálicas y en la minería metálica, a nivel de flotación </a:t>
            </a:r>
            <a:r>
              <a:rPr lang="es-CL" dirty="0" err="1" smtClean="0"/>
              <a:t>rougher</a:t>
            </a:r>
            <a:r>
              <a:rPr lang="es-CL" dirty="0" smtClean="0"/>
              <a:t>, </a:t>
            </a:r>
            <a:r>
              <a:rPr lang="es-CL" dirty="0" err="1" smtClean="0"/>
              <a:t>scavenger</a:t>
            </a:r>
            <a:r>
              <a:rPr lang="es-CL" dirty="0" smtClean="0"/>
              <a:t> y </a:t>
            </a:r>
            <a:r>
              <a:rPr lang="es-CL" dirty="0" err="1" smtClean="0"/>
              <a:t>cleaner</a:t>
            </a:r>
            <a:r>
              <a:rPr lang="es-CL" dirty="0" smtClean="0"/>
              <a:t>.</a:t>
            </a:r>
            <a:endParaRPr lang="es-C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normAutofit fontScale="90000"/>
          </a:bodyPr>
          <a:lstStyle/>
          <a:p>
            <a:r>
              <a:rPr lang="es-CL" dirty="0" smtClean="0"/>
              <a:t>Dibujo esquemático de la celda </a:t>
            </a:r>
            <a:r>
              <a:rPr lang="es-CL" dirty="0" err="1" smtClean="0"/>
              <a:t>Jameson</a:t>
            </a:r>
            <a:endParaRPr lang="es-CL" dirty="0"/>
          </a:p>
        </p:txBody>
      </p:sp>
      <p:sp>
        <p:nvSpPr>
          <p:cNvPr id="3" name="2 Subtítulo"/>
          <p:cNvSpPr>
            <a:spLocks noGrp="1"/>
          </p:cNvSpPr>
          <p:nvPr>
            <p:ph type="subTitle" idx="1"/>
          </p:nvPr>
        </p:nvSpPr>
        <p:spPr>
          <a:xfrm>
            <a:off x="533400" y="1500174"/>
            <a:ext cx="7854696" cy="5000660"/>
          </a:xfrm>
        </p:spPr>
        <p:txBody>
          <a:bodyPr>
            <a:normAutofit/>
          </a:bodyPr>
          <a:lstStyle/>
          <a:p>
            <a:endParaRPr lang="es-CL" dirty="0"/>
          </a:p>
        </p:txBody>
      </p:sp>
      <p:pic>
        <p:nvPicPr>
          <p:cNvPr id="45057" name="Picture 1"/>
          <p:cNvPicPr>
            <a:picLocks noChangeAspect="1" noChangeArrowheads="1"/>
          </p:cNvPicPr>
          <p:nvPr/>
        </p:nvPicPr>
        <p:blipFill>
          <a:blip r:embed="rId2"/>
          <a:srcRect/>
          <a:stretch>
            <a:fillRect/>
          </a:stretch>
        </p:blipFill>
        <p:spPr bwMode="auto">
          <a:xfrm>
            <a:off x="714348" y="1500174"/>
            <a:ext cx="7429552" cy="505302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normAutofit/>
          </a:bodyPr>
          <a:lstStyle/>
          <a:p>
            <a:r>
              <a:rPr lang="es-CL" sz="3200" dirty="0" smtClean="0"/>
              <a:t>Comparación de tamaños entre la columna de flotación y la celda </a:t>
            </a:r>
            <a:r>
              <a:rPr lang="es-CL" sz="3200" dirty="0" err="1" smtClean="0"/>
              <a:t>Jameson</a:t>
            </a:r>
            <a:endParaRPr lang="es-CL" sz="3200" dirty="0"/>
          </a:p>
        </p:txBody>
      </p:sp>
      <p:sp>
        <p:nvSpPr>
          <p:cNvPr id="3" name="2 Subtítulo"/>
          <p:cNvSpPr>
            <a:spLocks noGrp="1"/>
          </p:cNvSpPr>
          <p:nvPr>
            <p:ph type="subTitle" idx="1"/>
          </p:nvPr>
        </p:nvSpPr>
        <p:spPr>
          <a:xfrm>
            <a:off x="533400" y="1500174"/>
            <a:ext cx="7854696" cy="5000660"/>
          </a:xfrm>
        </p:spPr>
        <p:txBody>
          <a:bodyPr>
            <a:normAutofit/>
          </a:bodyPr>
          <a:lstStyle/>
          <a:p>
            <a:endParaRPr lang="es-CL" dirty="0"/>
          </a:p>
        </p:txBody>
      </p:sp>
      <p:pic>
        <p:nvPicPr>
          <p:cNvPr id="46081" name="Picture 1"/>
          <p:cNvPicPr>
            <a:picLocks noChangeAspect="1" noChangeArrowheads="1"/>
          </p:cNvPicPr>
          <p:nvPr/>
        </p:nvPicPr>
        <p:blipFill>
          <a:blip r:embed="rId2"/>
          <a:srcRect/>
          <a:stretch>
            <a:fillRect/>
          </a:stretch>
        </p:blipFill>
        <p:spPr bwMode="auto">
          <a:xfrm>
            <a:off x="428596" y="1214422"/>
            <a:ext cx="8072494" cy="563405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lnSpcReduction="10000"/>
          </a:bodyPr>
          <a:lstStyle/>
          <a:p>
            <a:r>
              <a:rPr lang="es-CL" smtClean="0"/>
              <a:t>La etapa rougher es la etapa primaria, en ella se logran altas recuperaciones y se elimina gran parte de la ganga. Debido a que esta etapa se opera con la mayor granulometría posible, el concentrado rougher está constituido por materiales medios o middlings, por lo cual las leyes de este concentrado son de bajas y requieren una etapa de limpieza que seleccione el concentrado. Al circuito rougher llega la alimentación del proceso de flotación, y en algunas oportunidades, concentrados de la etapa scavenger o colas de la etapa cleaner. Las colas de la etapa  rougher  pueden  ser  colas  finales  del  proceso,  o  bien,  almentación  a  un  circuito scavenger.</a:t>
            </a:r>
          </a:p>
          <a:p>
            <a:endParaRPr lang="es-C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noAutofit/>
          </a:bodyPr>
          <a:lstStyle/>
          <a:p>
            <a:r>
              <a:rPr lang="es-CL" sz="4000" dirty="0" smtClean="0"/>
              <a:t>Esquema de una celda </a:t>
            </a:r>
            <a:r>
              <a:rPr lang="es-CL" sz="4000" dirty="0" err="1" smtClean="0"/>
              <a:t>Jameson</a:t>
            </a:r>
            <a:r>
              <a:rPr lang="es-CL" sz="4000" dirty="0" smtClean="0"/>
              <a:t> y sus varias zonas activas</a:t>
            </a:r>
            <a:endParaRPr lang="es-CL" sz="4000" dirty="0"/>
          </a:p>
        </p:txBody>
      </p:sp>
      <p:sp>
        <p:nvSpPr>
          <p:cNvPr id="3" name="2 Subtítulo"/>
          <p:cNvSpPr>
            <a:spLocks noGrp="1"/>
          </p:cNvSpPr>
          <p:nvPr>
            <p:ph type="subTitle" idx="1"/>
          </p:nvPr>
        </p:nvSpPr>
        <p:spPr>
          <a:xfrm>
            <a:off x="533400" y="1500174"/>
            <a:ext cx="7854696" cy="5000660"/>
          </a:xfrm>
        </p:spPr>
        <p:txBody>
          <a:bodyPr/>
          <a:lstStyle/>
          <a:p>
            <a:endParaRPr lang="es-CL" dirty="0"/>
          </a:p>
        </p:txBody>
      </p:sp>
      <p:pic>
        <p:nvPicPr>
          <p:cNvPr id="30722" name="Picture 2"/>
          <p:cNvPicPr>
            <a:picLocks noChangeAspect="1" noChangeArrowheads="1"/>
          </p:cNvPicPr>
          <p:nvPr/>
        </p:nvPicPr>
        <p:blipFill>
          <a:blip r:embed="rId2"/>
          <a:srcRect/>
          <a:stretch>
            <a:fillRect/>
          </a:stretch>
        </p:blipFill>
        <p:spPr bwMode="auto">
          <a:xfrm>
            <a:off x="1000100" y="1357298"/>
            <a:ext cx="7500990" cy="51911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fontScale="77500" lnSpcReduction="20000"/>
          </a:bodyPr>
          <a:lstStyle/>
          <a:p>
            <a:r>
              <a:rPr lang="es-CL" b="1" dirty="0" smtClean="0"/>
              <a:t>MECANISMO DE LA FLOTACIÓN EN UNA CELDA JAMESON</a:t>
            </a:r>
            <a:endParaRPr lang="es-CL" dirty="0" smtClean="0"/>
          </a:p>
          <a:p>
            <a:r>
              <a:rPr lang="es-CL" dirty="0" smtClean="0"/>
              <a:t>En una celda </a:t>
            </a:r>
            <a:r>
              <a:rPr lang="es-CL" dirty="0" err="1" smtClean="0"/>
              <a:t>Jameson</a:t>
            </a:r>
            <a:r>
              <a:rPr lang="es-CL" dirty="0" smtClean="0"/>
              <a:t>, el aire y la pulpa son mezclados en el tope de un tubo vertical, denominado sección de contacto o tubo de descenso. La mezcla desciende verticalmente en </a:t>
            </a:r>
            <a:r>
              <a:rPr lang="es-CL" dirty="0" err="1" smtClean="0"/>
              <a:t>co</a:t>
            </a:r>
            <a:r>
              <a:rPr lang="es-CL" dirty="0" smtClean="0"/>
              <a:t>-corriente, descargando en una celda abierta, donde las burbujas mineralizadas ascienden formando la espuma. El nivel de espuma. El nivel de pulpa dentro de la celda se controla para dar la altura adecuada de espuma y mantener la descarga del tubo de descenso bajo el nivel de </a:t>
            </a:r>
            <a:r>
              <a:rPr lang="es-CL" dirty="0" err="1" smtClean="0"/>
              <a:t>interfase</a:t>
            </a:r>
            <a:r>
              <a:rPr lang="es-CL" dirty="0" smtClean="0"/>
              <a:t>, asegurando no sólo la selectividad del proceso sino también la estabilidad del mismo. Al igual que en las columnas de flotación, el agua de lavado es adicionada a la espuma para mejorar la selectividad del proceso. Una ventaja práctica de este arreglo reside en que la presión hidrostática generada en el tope de la zona de contacto es menor que la presión atmosférica, por lo cual el aire necesario para la flotación puede ser aspirado normalmente, eliminándose el compresor de aire, que normalmente representa una fracción importante de la inversión inicial en cualquier equipo de flotación. </a:t>
            </a:r>
          </a:p>
          <a:p>
            <a:endParaRPr lang="es-C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fontScale="92500" lnSpcReduction="10000"/>
          </a:bodyPr>
          <a:lstStyle/>
          <a:p>
            <a:r>
              <a:rPr lang="es-CL" b="1" dirty="0" smtClean="0"/>
              <a:t>CELDA DE FLOTACIÓN EKOFLOT.</a:t>
            </a:r>
            <a:endParaRPr lang="es-CL" dirty="0" smtClean="0"/>
          </a:p>
          <a:p>
            <a:r>
              <a:rPr lang="es-CL" dirty="0" smtClean="0"/>
              <a:t>Es otro tipo de máquina de flotación neumática, que fue diseñada por el Dr. </a:t>
            </a:r>
            <a:r>
              <a:rPr lang="es-CL" dirty="0" err="1" smtClean="0"/>
              <a:t>Rainer</a:t>
            </a:r>
            <a:r>
              <a:rPr lang="es-CL" dirty="0" smtClean="0"/>
              <a:t> </a:t>
            </a:r>
            <a:r>
              <a:rPr lang="es-CL" dirty="0" err="1" smtClean="0"/>
              <a:t>Imhof</a:t>
            </a:r>
            <a:r>
              <a:rPr lang="es-CL" dirty="0" smtClean="0"/>
              <a:t> </a:t>
            </a:r>
            <a:r>
              <a:rPr lang="es-CL" dirty="0" err="1" smtClean="0"/>
              <a:t>enAlemania</a:t>
            </a:r>
            <a:r>
              <a:rPr lang="es-CL" dirty="0" smtClean="0"/>
              <a:t>. Esta celda se viene aplicando industrialmente desde 1987 en la flotación de </a:t>
            </a:r>
            <a:r>
              <a:rPr lang="es-CL" dirty="0" err="1" smtClean="0"/>
              <a:t>carbón,magnesita</a:t>
            </a:r>
            <a:r>
              <a:rPr lang="es-CL" dirty="0" smtClean="0"/>
              <a:t>, calcita (</a:t>
            </a:r>
            <a:r>
              <a:rPr lang="es-CL" dirty="0" err="1" smtClean="0"/>
              <a:t>CaCO</a:t>
            </a:r>
            <a:endParaRPr lang="es-CL" dirty="0" smtClean="0"/>
          </a:p>
          <a:p>
            <a:r>
              <a:rPr lang="es-CL" dirty="0" smtClean="0"/>
              <a:t>3</a:t>
            </a:r>
          </a:p>
          <a:p>
            <a:r>
              <a:rPr lang="es-CL" dirty="0" smtClean="0"/>
              <a:t>) y otros como remediación de terrenos. Por primera vez se utilizó </a:t>
            </a:r>
            <a:r>
              <a:rPr lang="es-CL" dirty="0" err="1" smtClean="0"/>
              <a:t>enflotación</a:t>
            </a:r>
            <a:r>
              <a:rPr lang="es-CL" dirty="0" smtClean="0"/>
              <a:t> de sulfuros metálicos de cobre en la </a:t>
            </a:r>
            <a:r>
              <a:rPr lang="es-CL" dirty="0" err="1" smtClean="0"/>
              <a:t>Cía</a:t>
            </a:r>
            <a:r>
              <a:rPr lang="es-CL" dirty="0" smtClean="0"/>
              <a:t> Minera </a:t>
            </a:r>
            <a:r>
              <a:rPr lang="es-CL" dirty="0" err="1" smtClean="0"/>
              <a:t>Michilla</a:t>
            </a:r>
            <a:r>
              <a:rPr lang="es-CL" dirty="0" smtClean="0"/>
              <a:t> S.A de Chile. Estas celdas </a:t>
            </a:r>
            <a:r>
              <a:rPr lang="es-CL" dirty="0" err="1" smtClean="0"/>
              <a:t>Ekoflottrabajan</a:t>
            </a:r>
            <a:r>
              <a:rPr lang="es-CL" dirty="0" smtClean="0"/>
              <a:t> con un </a:t>
            </a:r>
            <a:r>
              <a:rPr lang="es-CL" dirty="0" err="1" smtClean="0"/>
              <a:t>aireador</a:t>
            </a:r>
            <a:r>
              <a:rPr lang="es-CL" dirty="0" smtClean="0"/>
              <a:t> auto-</a:t>
            </a:r>
            <a:r>
              <a:rPr lang="es-CL" dirty="0" err="1" smtClean="0"/>
              <a:t>succionante</a:t>
            </a:r>
            <a:r>
              <a:rPr lang="es-CL" dirty="0" smtClean="0"/>
              <a:t>, lo que garantiza una aireación limpia y sin costo. </a:t>
            </a:r>
            <a:r>
              <a:rPr lang="es-CL" dirty="0" err="1" smtClean="0"/>
              <a:t>Generauna</a:t>
            </a:r>
            <a:r>
              <a:rPr lang="es-CL" dirty="0" smtClean="0"/>
              <a:t> alta interacción partícula-burbuja y adherencia, lo cual se traduce en una flotación exitosa pese </a:t>
            </a:r>
            <a:r>
              <a:rPr lang="es-CL" dirty="0" err="1" smtClean="0"/>
              <a:t>albreve</a:t>
            </a:r>
            <a:r>
              <a:rPr lang="es-CL" dirty="0" smtClean="0"/>
              <a:t> tiempo de mezclado. </a:t>
            </a:r>
          </a:p>
          <a:p>
            <a:endParaRPr lang="es-C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a:bodyPr>
          <a:lstStyle/>
          <a:p>
            <a:endParaRPr lang="es-CL" dirty="0"/>
          </a:p>
        </p:txBody>
      </p:sp>
      <p:pic>
        <p:nvPicPr>
          <p:cNvPr id="31750" name="Picture 6"/>
          <p:cNvPicPr>
            <a:picLocks noChangeAspect="1" noChangeArrowheads="1"/>
          </p:cNvPicPr>
          <p:nvPr/>
        </p:nvPicPr>
        <p:blipFill>
          <a:blip r:embed="rId2"/>
          <a:srcRect/>
          <a:stretch>
            <a:fillRect/>
          </a:stretch>
        </p:blipFill>
        <p:spPr bwMode="auto">
          <a:xfrm>
            <a:off x="785786" y="0"/>
            <a:ext cx="7096129" cy="74009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normAutofit/>
          </a:bodyPr>
          <a:lstStyle/>
          <a:p>
            <a:r>
              <a:rPr lang="es-CL" sz="3600" dirty="0" smtClean="0"/>
              <a:t>DISEÑO DE CIRCUITOS DE FLOTACIÓN</a:t>
            </a:r>
            <a:endParaRPr lang="es-CL" sz="3600" dirty="0"/>
          </a:p>
        </p:txBody>
      </p:sp>
      <p:sp>
        <p:nvSpPr>
          <p:cNvPr id="3" name="2 Subtítulo"/>
          <p:cNvSpPr>
            <a:spLocks noGrp="1"/>
          </p:cNvSpPr>
          <p:nvPr>
            <p:ph type="subTitle" idx="1"/>
          </p:nvPr>
        </p:nvSpPr>
        <p:spPr>
          <a:xfrm>
            <a:off x="533400" y="1500174"/>
            <a:ext cx="7854696" cy="5000660"/>
          </a:xfrm>
        </p:spPr>
        <p:txBody>
          <a:bodyPr>
            <a:normAutofit fontScale="92500" lnSpcReduction="20000"/>
          </a:bodyPr>
          <a:lstStyle/>
          <a:p>
            <a:r>
              <a:rPr lang="es-CL" dirty="0" smtClean="0"/>
              <a:t>Para desarrollar un </a:t>
            </a:r>
            <a:r>
              <a:rPr lang="es-CL" dirty="0" err="1" smtClean="0"/>
              <a:t>circuíto</a:t>
            </a:r>
            <a:r>
              <a:rPr lang="es-CL" dirty="0" smtClean="0"/>
              <a:t> de flotación ,se deben emprender pruebas preliminares de laboratorio para determinar los reactivos y tamaño de la planta para una producción dada además de diagrama de flujo y datos relacionado ,para ello es indispensable contar con una muestra representativa  químicamente como mineralógicamente de la mena para los ensayos Es práctica usual obtener un mineral 100% -10 mallas Tyler y guardarlo en bolsas. Una vez decidido  el  volumen  de  la  celda  y  el  porcentaje  de  sólidos  en  flotación,  se  procede  a determinar el peso específico del mineral de cabeza. Posteriormente se somete a molienda en un molino de bolas de laboratorio, aproximadamente con 66-68% de sólidos en el molino y se determina el tiempo de molienda. En general, para cobres </a:t>
            </a:r>
            <a:r>
              <a:rPr lang="es-CL" dirty="0" err="1" smtClean="0"/>
              <a:t>porfíricos</a:t>
            </a:r>
            <a:r>
              <a:rPr lang="es-CL" dirty="0" smtClean="0"/>
              <a:t>, una molienda entre un 5 a 16% +65 mallas Tyler es adecuada </a:t>
            </a:r>
            <a:endParaRPr lang="es-C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normAutofit/>
          </a:bodyPr>
          <a:lstStyle/>
          <a:p>
            <a:r>
              <a:rPr lang="es-CL" sz="3600" dirty="0" smtClean="0"/>
              <a:t>DISEÑO DE CIRCUITOS DE FLOTACIÓN</a:t>
            </a:r>
            <a:endParaRPr lang="es-CL" sz="3600" dirty="0"/>
          </a:p>
        </p:txBody>
      </p:sp>
      <p:sp>
        <p:nvSpPr>
          <p:cNvPr id="3" name="2 Subtítulo"/>
          <p:cNvSpPr>
            <a:spLocks noGrp="1"/>
          </p:cNvSpPr>
          <p:nvPr>
            <p:ph type="subTitle" idx="1"/>
          </p:nvPr>
        </p:nvSpPr>
        <p:spPr>
          <a:xfrm>
            <a:off x="533400" y="1500174"/>
            <a:ext cx="7854696" cy="5000660"/>
          </a:xfrm>
        </p:spPr>
        <p:txBody>
          <a:bodyPr>
            <a:normAutofit/>
          </a:bodyPr>
          <a:lstStyle/>
          <a:p>
            <a:r>
              <a:rPr lang="es-CL" dirty="0" smtClean="0"/>
              <a:t>Algunas de las variables más típicas que se estudian en laboratorio son las siguientes : tipo de reactivos de flotación, dosis de reactivos, densidad de pulpa, aireación y acondicionamiento, pH, tipo de agua, envejecimiento de la pulpa, temperatura, y tiempo de flotación.</a:t>
            </a:r>
          </a:p>
          <a:p>
            <a:r>
              <a:rPr lang="es-CL" dirty="0" smtClean="0"/>
              <a:t>En algunas ocasiones es necesario adicionar algunos reactivos de flotación en la etapa de molienda, especialmente cuando se requiere un mayor tiempo de acondicionamiento</a:t>
            </a:r>
            <a:endParaRPr lang="es-C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normAutofit/>
          </a:bodyPr>
          <a:lstStyle/>
          <a:p>
            <a:r>
              <a:rPr lang="es-CL" sz="3600" dirty="0" smtClean="0"/>
              <a:t>DISEÑO DE CIRCUITOS DE FLOTACIÓN</a:t>
            </a:r>
            <a:endParaRPr lang="es-CL" sz="3600" dirty="0"/>
          </a:p>
        </p:txBody>
      </p:sp>
      <p:sp>
        <p:nvSpPr>
          <p:cNvPr id="3" name="2 Subtítulo"/>
          <p:cNvSpPr>
            <a:spLocks noGrp="1"/>
          </p:cNvSpPr>
          <p:nvPr>
            <p:ph type="subTitle" idx="1"/>
          </p:nvPr>
        </p:nvSpPr>
        <p:spPr>
          <a:xfrm>
            <a:off x="533400" y="1500174"/>
            <a:ext cx="7854696" cy="5000660"/>
          </a:xfrm>
        </p:spPr>
        <p:txBody>
          <a:bodyPr>
            <a:normAutofit/>
          </a:bodyPr>
          <a:lstStyle/>
          <a:p>
            <a:r>
              <a:rPr lang="es-CL" dirty="0" smtClean="0"/>
              <a:t>Dentro  de  las  pruebas  </a:t>
            </a:r>
            <a:r>
              <a:rPr lang="es-CL" dirty="0" err="1" smtClean="0"/>
              <a:t>batch</a:t>
            </a:r>
            <a:r>
              <a:rPr lang="es-CL" dirty="0" smtClean="0"/>
              <a:t>  de  laboratorio  deben  mencionarse  las  pruebas  cinéticas  de flotación que se realizan cuando se desea obtener el tiempo óptimo de flotación, aplicando los criterios  de  </a:t>
            </a:r>
            <a:r>
              <a:rPr lang="es-CL" dirty="0" err="1" smtClean="0"/>
              <a:t>Agar</a:t>
            </a:r>
            <a:r>
              <a:rPr lang="es-CL" dirty="0" smtClean="0"/>
              <a:t>  et  al.  Esas  pruebas  cinéticas  se  realizan  obteniendo  concentrados  en diferentes tiempos de flotación, recomendándose que al comienzo de la flotación se obtengan concentrados en tiempos cortos, ya que, la recuperación acumulada del elemento útil aumenta rápidamente en los primeros minutos de flotación.</a:t>
            </a:r>
          </a:p>
          <a:p>
            <a:endParaRPr lang="es-C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noAutofit/>
          </a:bodyPr>
          <a:lstStyle/>
          <a:p>
            <a:r>
              <a:rPr lang="es-CL" sz="2800" dirty="0" smtClean="0"/>
              <a:t>ALTERNATIVAS NO CONVENCIONALES PARA EL TRATAMIENTO DE PARTÍCULAS FINAS Y ULTRAFINAS</a:t>
            </a:r>
            <a:endParaRPr lang="es-CL" sz="2800" dirty="0"/>
          </a:p>
        </p:txBody>
      </p:sp>
      <p:sp>
        <p:nvSpPr>
          <p:cNvPr id="3" name="2 Subtítulo"/>
          <p:cNvSpPr>
            <a:spLocks noGrp="1"/>
          </p:cNvSpPr>
          <p:nvPr>
            <p:ph type="subTitle" idx="1"/>
          </p:nvPr>
        </p:nvSpPr>
        <p:spPr>
          <a:xfrm>
            <a:off x="533400" y="1500174"/>
            <a:ext cx="7854696" cy="5000660"/>
          </a:xfrm>
        </p:spPr>
        <p:txBody>
          <a:bodyPr>
            <a:normAutofit fontScale="85000" lnSpcReduction="10000"/>
          </a:bodyPr>
          <a:lstStyle/>
          <a:p>
            <a:r>
              <a:rPr lang="es-CL" dirty="0" smtClean="0"/>
              <a:t>De todos estos procesos, la flotación en columna es la que ha alcanzado el mayor grado de desarrollo e implementación industrial a través de numerosas aplicaciones principalmente en la substitución de celdas convencionales (principalmente en etapa </a:t>
            </a:r>
            <a:r>
              <a:rPr lang="es-CL" dirty="0" err="1" smtClean="0"/>
              <a:t>cleaner</a:t>
            </a:r>
            <a:r>
              <a:rPr lang="es-CL" dirty="0" smtClean="0"/>
              <a:t>). Las mayores ventajas obtenidas son la economía de capital y de costos operacionales, </a:t>
            </a:r>
            <a:r>
              <a:rPr lang="es-CL" dirty="0" err="1" smtClean="0"/>
              <a:t>asi</a:t>
            </a:r>
            <a:r>
              <a:rPr lang="es-CL" dirty="0" smtClean="0"/>
              <a:t> como, la mejor “performance” metalúrgica.</a:t>
            </a:r>
          </a:p>
          <a:p>
            <a:r>
              <a:rPr lang="es-CL" dirty="0" smtClean="0"/>
              <a:t>Este último factor es importante principalmente en la selectividad alcanzada donde el eficiente drenaje realizado con la adición de agua de lavado dentro de la zona de espuma, elimina efectivamente el arrastre hidráulico de las partículas de ganga. Esto, asociado al contacto en contracorriente entre las burbujas de aire y pulpa, las condiciones de flujo más tranquilas (debido a la ausencia de agitación mecánica), hacen de la columna un equipo eficiente para la separación de una buena proporción de partículas finas </a:t>
            </a:r>
            <a:r>
              <a:rPr lang="es-CL" dirty="0" err="1" smtClean="0"/>
              <a:t>hidrofóbicas</a:t>
            </a:r>
            <a:r>
              <a:rPr lang="es-CL" dirty="0" smtClean="0"/>
              <a:t>.</a:t>
            </a:r>
          </a:p>
          <a:p>
            <a:endParaRPr lang="es-C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La etapa </a:t>
            </a:r>
            <a:r>
              <a:rPr lang="es-CL" dirty="0" err="1" smtClean="0"/>
              <a:t>scavenger</a:t>
            </a:r>
            <a:r>
              <a:rPr lang="es-CL" dirty="0" smtClean="0"/>
              <a:t> o de barrido tiene como objetivo aumentar la recuperación de las especies útiles desde las colas de la etapa </a:t>
            </a:r>
            <a:r>
              <a:rPr lang="es-CL" dirty="0" err="1" smtClean="0"/>
              <a:t>rougher</a:t>
            </a:r>
            <a:r>
              <a:rPr lang="es-CL" dirty="0" smtClean="0"/>
              <a:t>. Producen colas finales del proceso y un concentrado de baja ley que puede juntarse a la alimentación del proceso de flotación, o a una etapa de remolienda y su posterior tratamiento</a:t>
            </a:r>
            <a:endParaRPr lang="es-C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En las plantas concentradoras de cobre se utilizan circuitos </a:t>
            </a:r>
            <a:r>
              <a:rPr lang="es-CL" dirty="0" err="1" smtClean="0"/>
              <a:t>cleaner-scavenger</a:t>
            </a:r>
            <a:r>
              <a:rPr lang="es-CL" dirty="0" smtClean="0"/>
              <a:t>, los cuales se alimentan con las colas de la etapa </a:t>
            </a:r>
            <a:r>
              <a:rPr lang="es-CL" dirty="0" err="1" smtClean="0"/>
              <a:t>cleaner</a:t>
            </a:r>
            <a:r>
              <a:rPr lang="es-CL" dirty="0" smtClean="0"/>
              <a:t>. En general, el concentrado de la etapa </a:t>
            </a:r>
            <a:r>
              <a:rPr lang="es-CL" dirty="0" err="1" smtClean="0"/>
              <a:t>cleaner</a:t>
            </a:r>
            <a:r>
              <a:rPr lang="es-CL" dirty="0" smtClean="0"/>
              <a:t>-</a:t>
            </a:r>
            <a:br>
              <a:rPr lang="es-CL" dirty="0" smtClean="0"/>
            </a:br>
            <a:r>
              <a:rPr lang="es-CL" dirty="0" err="1" smtClean="0"/>
              <a:t>scavenger</a:t>
            </a:r>
            <a:r>
              <a:rPr lang="es-CL" dirty="0" smtClean="0"/>
              <a:t> se junta a los concentrados </a:t>
            </a:r>
            <a:r>
              <a:rPr lang="es-CL" dirty="0" err="1" smtClean="0"/>
              <a:t>rougher</a:t>
            </a:r>
            <a:r>
              <a:rPr lang="es-CL" dirty="0" smtClean="0"/>
              <a:t> y alimentan la etapa </a:t>
            </a:r>
            <a:r>
              <a:rPr lang="es-CL" dirty="0" err="1" smtClean="0"/>
              <a:t>cleaner</a:t>
            </a:r>
            <a:r>
              <a:rPr lang="es-CL" dirty="0" smtClean="0"/>
              <a:t>. Las colas de los circuitos </a:t>
            </a:r>
            <a:r>
              <a:rPr lang="es-CL" dirty="0" err="1" smtClean="0"/>
              <a:t>cleaner-scavenger</a:t>
            </a:r>
            <a:r>
              <a:rPr lang="es-CL" dirty="0" smtClean="0"/>
              <a:t>, dependiendo de la ley que posea se juntan a las colas finales.</a:t>
            </a:r>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endParaRPr lang="es-CL" dirty="0"/>
          </a:p>
        </p:txBody>
      </p:sp>
      <p:pic>
        <p:nvPicPr>
          <p:cNvPr id="32770" name="Picture 2"/>
          <p:cNvPicPr>
            <a:picLocks noChangeAspect="1" noChangeArrowheads="1"/>
          </p:cNvPicPr>
          <p:nvPr/>
        </p:nvPicPr>
        <p:blipFill>
          <a:blip r:embed="rId3"/>
          <a:srcRect/>
          <a:stretch>
            <a:fillRect/>
          </a:stretch>
        </p:blipFill>
        <p:spPr bwMode="auto">
          <a:xfrm>
            <a:off x="0" y="357166"/>
            <a:ext cx="9144000" cy="6500834"/>
          </a:xfrm>
          <a:prstGeom prst="rect">
            <a:avLst/>
          </a:prstGeom>
          <a:noFill/>
          <a:ln w="9525">
            <a:noFill/>
            <a:miter lim="800000"/>
            <a:headEnd/>
            <a:tailEnd/>
          </a:ln>
        </p:spPr>
      </p:pic>
      <p:sp>
        <p:nvSpPr>
          <p:cNvPr id="5" name="4 Rectángulo"/>
          <p:cNvSpPr/>
          <p:nvPr/>
        </p:nvSpPr>
        <p:spPr>
          <a:xfrm>
            <a:off x="2071670" y="0"/>
            <a:ext cx="3685304" cy="369332"/>
          </a:xfrm>
          <a:prstGeom prst="rect">
            <a:avLst/>
          </a:prstGeom>
        </p:spPr>
        <p:txBody>
          <a:bodyPr wrap="square">
            <a:spAutoFit/>
          </a:bodyPr>
          <a:lstStyle/>
          <a:p>
            <a:r>
              <a:rPr lang="es-CL" b="1" dirty="0"/>
              <a:t>Diferentes circuitos de flotación</a:t>
            </a:r>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Los circuitos </a:t>
            </a:r>
            <a:r>
              <a:rPr lang="es-CL" dirty="0" err="1" smtClean="0"/>
              <a:t>cleaner</a:t>
            </a:r>
            <a:r>
              <a:rPr lang="es-CL" dirty="0" smtClean="0"/>
              <a:t> o de limpieza, junto a los circuitos </a:t>
            </a:r>
            <a:r>
              <a:rPr lang="es-CL" dirty="0" err="1" smtClean="0"/>
              <a:t>recleaner</a:t>
            </a:r>
            <a:r>
              <a:rPr lang="es-CL" dirty="0" smtClean="0"/>
              <a:t>, tienen como objetivo aumentar la ley de los concentrados </a:t>
            </a:r>
            <a:r>
              <a:rPr lang="es-CL" dirty="0" err="1" smtClean="0"/>
              <a:t>rougher</a:t>
            </a:r>
            <a:r>
              <a:rPr lang="es-CL" dirty="0" smtClean="0"/>
              <a:t>, a </a:t>
            </a:r>
            <a:r>
              <a:rPr lang="es-CL" dirty="0" err="1" smtClean="0"/>
              <a:t>fín</a:t>
            </a:r>
            <a:r>
              <a:rPr lang="es-CL" dirty="0" smtClean="0"/>
              <a:t> de alcanzar un producto que cumpla con las exigencias del mercado, o bien, de la etapa del proceso siguiente a que será sometido el concentrado. Dado que la etapa </a:t>
            </a:r>
            <a:r>
              <a:rPr lang="es-CL" dirty="0" err="1" smtClean="0"/>
              <a:t>cleaner</a:t>
            </a:r>
            <a:r>
              <a:rPr lang="es-CL" dirty="0" smtClean="0"/>
              <a:t> es selectiva, normalmente el concentrado </a:t>
            </a:r>
            <a:r>
              <a:rPr lang="es-CL" dirty="0" err="1" smtClean="0"/>
              <a:t>rougher</a:t>
            </a:r>
            <a:r>
              <a:rPr lang="es-CL" dirty="0" smtClean="0"/>
              <a:t> es sometido a una etapa de remolienda previa, para alcanzar la mayor liberación posible de las especies útiles. antes de alimentarse al circuito </a:t>
            </a:r>
            <a:r>
              <a:rPr lang="es-CL" dirty="0" err="1" smtClean="0"/>
              <a:t>cleaner</a:t>
            </a:r>
            <a:endParaRPr lang="es-C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lstStyle/>
          <a:p>
            <a:r>
              <a:rPr lang="es-CL" dirty="0" smtClean="0"/>
              <a:t>La etapa de recuperación es aquella que recupera una alta proporción de las partículas valiosas aún acosta de la selectividad, utilizando las mayores concentraciones de reactivos colectores y/o depresores, velocidades altas de agitación (1200 a 1400 RPM) y baja altura de la zona de espumas(2 a 3 pulgadas). Esta etapa produce dos productos; un "concentrado" que aún no es producto final , el cuál pasa a la etapa de limpieza y un "relave" que aún tiene mineral valioso pasa a la etapa </a:t>
            </a:r>
            <a:r>
              <a:rPr lang="es-CL" dirty="0" err="1" smtClean="0"/>
              <a:t>de"apure</a:t>
            </a:r>
            <a:r>
              <a:rPr lang="es-CL" dirty="0" smtClean="0"/>
              <a:t>" o recuperación.</a:t>
            </a:r>
            <a:endParaRPr lang="es-C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753376" cy="1214422"/>
          </a:xfrm>
        </p:spPr>
        <p:txBody>
          <a:bodyPr/>
          <a:lstStyle/>
          <a:p>
            <a:r>
              <a:rPr lang="es-CL" dirty="0" smtClean="0"/>
              <a:t>Etapas de la flotación</a:t>
            </a:r>
            <a:endParaRPr lang="es-CL" dirty="0"/>
          </a:p>
        </p:txBody>
      </p:sp>
      <p:sp>
        <p:nvSpPr>
          <p:cNvPr id="3" name="2 Subtítulo"/>
          <p:cNvSpPr>
            <a:spLocks noGrp="1"/>
          </p:cNvSpPr>
          <p:nvPr>
            <p:ph type="subTitle" idx="1"/>
          </p:nvPr>
        </p:nvSpPr>
        <p:spPr>
          <a:xfrm>
            <a:off x="533400" y="1500174"/>
            <a:ext cx="7854696" cy="5000660"/>
          </a:xfrm>
        </p:spPr>
        <p:txBody>
          <a:bodyPr>
            <a:normAutofit fontScale="85000" lnSpcReduction="10000"/>
          </a:bodyPr>
          <a:lstStyle/>
          <a:p>
            <a:r>
              <a:rPr lang="es-CL" dirty="0" smtClean="0"/>
              <a:t>Las etapas de limpieza que pueden ser por lo general 2 o más tienen por finalidad de obtener concentrados de alta ley aún a costa de una baja en la recuperación. En esta  etapa  para mejorar la selectividad, se utilizan bajos porcentajes de sólidos en las pulpas de flotación así como menores velocidades de agitación (800 a 900 RPM), mayor  altura de la zona de espumas (5 a 6 pulgadas). En esta etapa generalmente no se adicionan reactivos colectores y espumantes, solo ocasionalmente se agrega el depresor con el fin de incrementar la selectividad de la flotación. Los relaves de estas etapas  no se descartan, son reciclados a la etapa anterior. El concentrado de la última etapa de limpieza, constituye el concentrado final. </a:t>
            </a:r>
          </a:p>
          <a:p>
            <a:r>
              <a:rPr lang="es-CL" dirty="0" smtClean="0"/>
              <a:t>La etapa depuradora (</a:t>
            </a:r>
            <a:r>
              <a:rPr lang="es-CL" dirty="0" err="1" smtClean="0"/>
              <a:t>Scavenger</a:t>
            </a:r>
            <a:r>
              <a:rPr lang="es-CL" dirty="0" smtClean="0"/>
              <a:t>) es aquella en que se recupera la mayor  cantidad del mineral valioso. El concentrado de ésta etapa generalmente retorna a la etapa de Recuperación y el relave  constituye el relave final </a:t>
            </a:r>
            <a:endParaRPr lang="es-C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753</TotalTime>
  <Words>1976</Words>
  <Application>Microsoft Office PowerPoint</Application>
  <PresentationFormat>Presentación en pantalla (4:3)</PresentationFormat>
  <Paragraphs>121</Paragraphs>
  <Slides>37</Slides>
  <Notes>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Flujo</vt:lpstr>
      <vt:lpstr>Etapas de la flotación</vt:lpstr>
      <vt:lpstr>Etapas de la flotación</vt:lpstr>
      <vt:lpstr>Etapas de la flotación</vt:lpstr>
      <vt:lpstr>Etapas de la flotación</vt:lpstr>
      <vt:lpstr>Etapas de la flotación</vt:lpstr>
      <vt:lpstr>Etapas de la flotación</vt:lpstr>
      <vt:lpstr>Etapas de la flotación</vt:lpstr>
      <vt:lpstr>Etapas de la flotación</vt:lpstr>
      <vt:lpstr>Etapas de la flotación</vt:lpstr>
      <vt:lpstr>Etapas de la flotación</vt:lpstr>
      <vt:lpstr>Etapas de la flotación</vt:lpstr>
      <vt:lpstr>Etapas de la flotación</vt:lpstr>
      <vt:lpstr>Etapas de la flotación</vt:lpstr>
      <vt:lpstr>Etapas de la flotación</vt:lpstr>
      <vt:lpstr>La columna de flotación</vt:lpstr>
      <vt:lpstr>Circuito de flotación sin columna de flotación </vt:lpstr>
      <vt:lpstr>Circuito de flotación con columna de flotación en la etapa cleaner</vt:lpstr>
      <vt:lpstr>Etapas de la flotación</vt:lpstr>
      <vt:lpstr>Esquema de una Celda columna</vt:lpstr>
      <vt:lpstr>Etapas de la flotación</vt:lpstr>
      <vt:lpstr>Etapas de la flotación</vt:lpstr>
      <vt:lpstr>Terminología</vt:lpstr>
      <vt:lpstr>Columna de Flotación</vt:lpstr>
      <vt:lpstr>Columna de Flotación</vt:lpstr>
      <vt:lpstr>Columna de Flotación</vt:lpstr>
      <vt:lpstr>Etapas de la flotación</vt:lpstr>
      <vt:lpstr>Etapas de la flotación</vt:lpstr>
      <vt:lpstr>Dibujo esquemático de la celda Jameson</vt:lpstr>
      <vt:lpstr>Comparación de tamaños entre la columna de flotación y la celda Jameson</vt:lpstr>
      <vt:lpstr>Esquema de una celda Jameson y sus varias zonas activas</vt:lpstr>
      <vt:lpstr>Etapas de la flotación</vt:lpstr>
      <vt:lpstr>Etapas de la flotación</vt:lpstr>
      <vt:lpstr>Etapas de la flotación</vt:lpstr>
      <vt:lpstr>DISEÑO DE CIRCUITOS DE FLOTACIÓN</vt:lpstr>
      <vt:lpstr>DISEÑO DE CIRCUITOS DE FLOTACIÓN</vt:lpstr>
      <vt:lpstr>DISEÑO DE CIRCUITOS DE FLOTACIÓN</vt:lpstr>
      <vt:lpstr>ALTERNATIVAS NO CONVENCIONALES PARA EL TRATAMIENTO DE PARTÍCULAS FINAS Y ULTRAFINAS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Etapas de la flotación</dc:title>
  <dc:creator>Raul</dc:creator>
  <cp:lastModifiedBy>Luffi</cp:lastModifiedBy>
  <cp:revision>80</cp:revision>
  <dcterms:created xsi:type="dcterms:W3CDTF">2012-10-06T02:12:20Z</dcterms:created>
  <dcterms:modified xsi:type="dcterms:W3CDTF">2014-10-01T18:14:37Z</dcterms:modified>
</cp:coreProperties>
</file>